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88" r:id="rId5"/>
    <p:sldId id="292" r:id="rId6"/>
    <p:sldId id="293" r:id="rId7"/>
    <p:sldId id="294" r:id="rId8"/>
    <p:sldId id="295" r:id="rId9"/>
    <p:sldId id="262" r:id="rId10"/>
    <p:sldId id="296" r:id="rId11"/>
    <p:sldId id="284" r:id="rId12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3"/>
    <p:restoredTop sz="94720"/>
  </p:normalViewPr>
  <p:slideViewPr>
    <p:cSldViewPr snapToGrid="0">
      <p:cViewPr varScale="1">
        <p:scale>
          <a:sx n="97" d="100"/>
          <a:sy n="97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9819-AAF9-C8A9-B900-7B97567770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703" y="2714362"/>
            <a:ext cx="8477583" cy="2387600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80731-6ECB-D619-C790-2A13F6A9B3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702" y="5161326"/>
            <a:ext cx="7628497" cy="78020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</a:t>
            </a:r>
          </a:p>
          <a:p>
            <a:r>
              <a:rPr lang="en-GB" dirty="0"/>
              <a:t>Date and Place</a:t>
            </a:r>
          </a:p>
        </p:txBody>
      </p:sp>
    </p:spTree>
    <p:extLst>
      <p:ext uri="{BB962C8B-B14F-4D97-AF65-F5344CB8AC3E}">
        <p14:creationId xmlns:p14="http://schemas.microsoft.com/office/powerpoint/2010/main" val="42688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D830-B5B4-0913-0120-31FE88B30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243"/>
            <a:ext cx="5181600" cy="4364015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9F49B-D1E3-5358-9339-DB2A73D16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243"/>
            <a:ext cx="5181600" cy="4364015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59E680-17EA-A081-E2C0-209AEBB2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40"/>
            <a:ext cx="6397487" cy="155783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7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2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ckground"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9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FCDB-4A00-4833-1C5A-C2250399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BA76-387E-3578-AE43-C26D09AA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59568"/>
            <a:ext cx="5233021" cy="549678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28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2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2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094CD-BA8D-26D7-6786-1A68077F2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B6FC-025B-96DA-2B10-6DD0CA2F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E83FD-92F3-720B-7FAA-9284A4C6A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BC8FA-5DBE-FD59-BCCB-E8106C3A6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A1CD-EF3B-49D6-4491-8C1138BB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785C3-9050-8E47-D358-A264499A4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11ED9-C6F9-8760-E613-53E83538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FF1-4981-2545-8221-C2F29D8969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9CCC-14AC-AA48-51DF-AEB7EB99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40FF-8581-CADB-9EA7-1EDB388D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ACBA-E866-E342-B8C1-B3678BF06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C4821-D3F5-1DC9-81B5-F20D629B3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56EAA-80B7-B759-DBE0-753DEA4E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021F-70A3-2E9D-6EB6-4CAB7813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FF1-4981-2545-8221-C2F29D8969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A3882-8C7D-272D-D889-D81B4E34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1E44-7FB9-33E7-B11D-23542683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ACBA-E866-E342-B8C1-B3678BF06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1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30CCDCC-A66B-B487-CF71-A122775DEC57}"/>
              </a:ext>
            </a:extLst>
          </p:cNvPr>
          <p:cNvGrpSpPr/>
          <p:nvPr userDrawn="1"/>
        </p:nvGrpSpPr>
        <p:grpSpPr>
          <a:xfrm>
            <a:off x="2628705" y="2363825"/>
            <a:ext cx="7679058" cy="1952551"/>
            <a:chOff x="2628705" y="2253195"/>
            <a:chExt cx="7679058" cy="19525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991E04-8F62-0458-CD6C-38FF7157F363}"/>
                </a:ext>
              </a:extLst>
            </p:cNvPr>
            <p:cNvGrpSpPr/>
            <p:nvPr userDrawn="1"/>
          </p:nvGrpSpPr>
          <p:grpSpPr>
            <a:xfrm>
              <a:off x="4813772" y="2521584"/>
              <a:ext cx="5493991" cy="1415773"/>
              <a:chOff x="4813772" y="2253195"/>
              <a:chExt cx="5493991" cy="1415773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C71A0F-E7CE-5503-5600-21989F255BD9}"/>
                  </a:ext>
                </a:extLst>
              </p:cNvPr>
              <p:cNvSpPr txBox="1"/>
              <p:nvPr userDrawn="1"/>
            </p:nvSpPr>
            <p:spPr>
              <a:xfrm>
                <a:off x="4813772" y="2253195"/>
                <a:ext cx="54939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8000" b="1" dirty="0" err="1">
                    <a:solidFill>
                      <a:srgbClr val="C7513B"/>
                    </a:solidFill>
                    <a:latin typeface="GILROY-MEDIUM" pitchFamily="2" charset="77"/>
                    <a:cs typeface="Adelle Sans Devanagari" panose="02000503000000020004" pitchFamily="2" charset="-78"/>
                  </a:rPr>
                  <a:t>Thank</a:t>
                </a:r>
                <a:r>
                  <a:rPr lang="id-ID" sz="8000" b="1" dirty="0">
                    <a:solidFill>
                      <a:srgbClr val="C7513B"/>
                    </a:solidFill>
                    <a:latin typeface="GILROY-MEDIUM" pitchFamily="2" charset="77"/>
                    <a:cs typeface="Adelle Sans Devanagari" panose="02000503000000020004" pitchFamily="2" charset="-78"/>
                  </a:rPr>
                  <a:t> </a:t>
                </a:r>
                <a:r>
                  <a:rPr lang="id-ID" sz="8000" b="1" dirty="0" err="1">
                    <a:solidFill>
                      <a:srgbClr val="C7513B"/>
                    </a:solidFill>
                    <a:latin typeface="GILROY-MEDIUM" pitchFamily="2" charset="77"/>
                    <a:cs typeface="Adelle Sans Devanagari" panose="02000503000000020004" pitchFamily="2" charset="-78"/>
                  </a:rPr>
                  <a:t>you</a:t>
                </a:r>
                <a:endParaRPr lang="id-ID" sz="8000" dirty="0">
                  <a:solidFill>
                    <a:srgbClr val="C7513B"/>
                  </a:solidFill>
                  <a:latin typeface="GILROY-MEDIUM" pitchFamily="2" charset="77"/>
                  <a:cs typeface="Adelle Sans Devanagari" panose="02000503000000020004" pitchFamily="2" charset="-78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C578FD-9385-9D6B-D8F3-021F467606F2}"/>
                  </a:ext>
                </a:extLst>
              </p:cNvPr>
              <p:cNvSpPr txBox="1"/>
              <p:nvPr userDrawn="1"/>
            </p:nvSpPr>
            <p:spPr>
              <a:xfrm>
                <a:off x="8587020" y="3391969"/>
                <a:ext cx="1611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rgbClr val="C7513B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For </a:t>
                </a:r>
                <a:r>
                  <a:rPr lang="id-ID" sz="1200" dirty="0">
                    <a:solidFill>
                      <a:srgbClr val="C7513B"/>
                    </a:solidFill>
                    <a:latin typeface="GILROY-MEDIUM" pitchFamily="2" charset="77"/>
                    <a:cs typeface="Poppins" panose="00000500000000000000" pitchFamily="50" charset="0"/>
                  </a:rPr>
                  <a:t>your</a:t>
                </a:r>
                <a:r>
                  <a:rPr lang="id-ID" sz="1200" dirty="0">
                    <a:solidFill>
                      <a:srgbClr val="C7513B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 attention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597CA-66BD-EF09-CA68-80D599C3FC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28705" y="2253195"/>
              <a:ext cx="1952551" cy="1952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2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9819-AAF9-C8A9-B900-7B97567770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703" y="2714362"/>
            <a:ext cx="8477583" cy="2387600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80731-6ECB-D619-C790-2A13F6A9B3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702" y="5161326"/>
            <a:ext cx="7628497" cy="78020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</a:t>
            </a:r>
          </a:p>
          <a:p>
            <a:r>
              <a:rPr lang="en-GB" dirty="0"/>
              <a:t>Date and Place</a:t>
            </a:r>
          </a:p>
        </p:txBody>
      </p:sp>
    </p:spTree>
    <p:extLst>
      <p:ext uri="{BB962C8B-B14F-4D97-AF65-F5344CB8AC3E}">
        <p14:creationId xmlns:p14="http://schemas.microsoft.com/office/powerpoint/2010/main" val="27046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421-DA42-4CEF-A00A-951FA2252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247743"/>
            <a:ext cx="9717157" cy="124883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7BAC-EBD3-58D5-686B-47264379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4" y="1876409"/>
            <a:ext cx="9717157" cy="4475431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7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421-DA42-4CEF-A00A-951FA2252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86282"/>
            <a:ext cx="7848600" cy="124883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7BAC-EBD3-58D5-686B-47264379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65513"/>
            <a:ext cx="10512287" cy="4006205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421-DA42-4CEF-A00A-951FA2252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026" y="486282"/>
            <a:ext cx="7848600" cy="124883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7BAC-EBD3-58D5-686B-47264379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5" y="2067339"/>
            <a:ext cx="9637642" cy="4304379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photo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421-DA42-4CEF-A00A-951FA2252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505" y="486282"/>
            <a:ext cx="7043530" cy="16406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7BAC-EBD3-58D5-686B-47264379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5" y="2743200"/>
            <a:ext cx="7848600" cy="362851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9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photo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421-DA42-4CEF-A00A-951FA2252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505" y="486282"/>
            <a:ext cx="7043530" cy="16406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7BAC-EBD3-58D5-686B-47264379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5" y="2743200"/>
            <a:ext cx="7848600" cy="362851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212936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9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3DD6-7F22-AF3D-D438-E88B6FC6F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062288"/>
            <a:ext cx="10515600" cy="2344599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Subsection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EB5DD-7A4C-E15B-80E6-07DEEFB08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406887"/>
            <a:ext cx="10515600" cy="682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Subsection Subtitle</a:t>
            </a:r>
          </a:p>
        </p:txBody>
      </p:sp>
      <p:pic>
        <p:nvPicPr>
          <p:cNvPr id="5" name="Picture 4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C5B22CC4-0412-03CB-07C6-6BCC6AD81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4365" y="6089650"/>
            <a:ext cx="2842591" cy="6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3DD6-7F22-AF3D-D438-E88B6FC6F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Subsection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EB5DD-7A4C-E15B-80E6-07DEEFB08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Subsection Subtitle</a:t>
            </a:r>
          </a:p>
        </p:txBody>
      </p:sp>
      <p:pic>
        <p:nvPicPr>
          <p:cNvPr id="8" name="Picture 7" descr="A red and white logo with a hexagon and a white symbol&#10;&#10;AI-generated content may be incorrect.">
            <a:extLst>
              <a:ext uri="{FF2B5EF4-FFF2-40B4-BE49-F238E27FC236}">
                <a16:creationId xmlns:a16="http://schemas.microsoft.com/office/drawing/2014/main" id="{A9C09B73-B1D2-F93A-43B6-52278A6ADB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430665"/>
            <a:ext cx="1919048" cy="764272"/>
          </a:xfrm>
          <a:prstGeom prst="rect">
            <a:avLst/>
          </a:prstGeom>
        </p:spPr>
      </p:pic>
      <p:pic>
        <p:nvPicPr>
          <p:cNvPr id="9" name="Picture 8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A6931EF3-A0DA-E6CD-7A6F-668D0858DA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84365" y="6089650"/>
            <a:ext cx="2842591" cy="6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AB0DB-84D8-641C-F8B2-65B758FE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B2B70-8165-34FE-C2FF-D608B182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DABB-72CE-361A-D2AD-BBD2455F4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051FF1-4981-2545-8221-C2F29D8969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0A17-968A-5DBE-6F83-A552460D0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F31C9-6C86-9C42-C992-AAFC1EFF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DACBA-E866-E342-B8C1-B3678BF06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8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5" r:id="rId6"/>
    <p:sldLayoutId id="2147483666" r:id="rId7"/>
    <p:sldLayoutId id="2147483663" r:id="rId8"/>
    <p:sldLayoutId id="2147483651" r:id="rId9"/>
    <p:sldLayoutId id="2147483652" r:id="rId10"/>
    <p:sldLayoutId id="2147483655" r:id="rId11"/>
    <p:sldLayoutId id="2147483664" r:id="rId12"/>
    <p:sldLayoutId id="2147483656" r:id="rId13"/>
    <p:sldLayoutId id="2147483657" r:id="rId14"/>
    <p:sldLayoutId id="2147483658" r:id="rId15"/>
    <p:sldLayoutId id="2147483659" r:id="rId16"/>
    <p:sldLayoutId id="2147483667" r:id="rId17"/>
    <p:sldLayoutId id="214748366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BD65E-D143-33D0-B311-DFA85933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703" y="2531480"/>
            <a:ext cx="8477583" cy="2387600"/>
          </a:xfrm>
        </p:spPr>
        <p:txBody>
          <a:bodyPr/>
          <a:lstStyle/>
          <a:p>
            <a:r>
              <a:rPr lang="en-GB" dirty="0"/>
              <a:t>EMBRACE Project Presentation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C7D6CF3-DA10-687C-31E1-B0580917D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702" y="4978444"/>
            <a:ext cx="7628497" cy="1696674"/>
          </a:xfrm>
        </p:spPr>
        <p:txBody>
          <a:bodyPr>
            <a:normAutofit/>
          </a:bodyPr>
          <a:lstStyle/>
          <a:p>
            <a:r>
              <a:rPr lang="en-GB" sz="2800" dirty="0"/>
              <a:t>Name of presenter</a:t>
            </a:r>
          </a:p>
          <a:p>
            <a:pPr>
              <a:lnSpc>
                <a:spcPct val="100000"/>
              </a:lnSpc>
            </a:pPr>
            <a:r>
              <a:rPr lang="en-GB" sz="1900" spc="-105" dirty="0">
                <a:solidFill>
                  <a:srgbClr val="212936"/>
                </a:solidFill>
              </a:rPr>
              <a:t>Name of event / purpose of presentation</a:t>
            </a:r>
            <a:endParaRPr lang="en-GB" sz="1900" i="1" spc="-105" dirty="0">
              <a:solidFill>
                <a:srgbClr val="212936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900" spc="-105" dirty="0">
                <a:solidFill>
                  <a:srgbClr val="212936"/>
                </a:solidFill>
              </a:rPr>
              <a:t>Date | Place</a:t>
            </a:r>
            <a:endParaRPr lang="en-US" sz="1900" dirty="0">
              <a:solidFill>
                <a:srgbClr val="21293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2D1107-9023-3F8A-D7C2-97B6FF5D8FA9}"/>
              </a:ext>
            </a:extLst>
          </p:cNvPr>
          <p:cNvSpPr txBox="1"/>
          <p:nvPr/>
        </p:nvSpPr>
        <p:spPr>
          <a:xfrm>
            <a:off x="670560" y="838278"/>
            <a:ext cx="1085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EMBRACE, coordinated by </a:t>
            </a:r>
            <a:r>
              <a:rPr lang="en-GB" sz="15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Telesto</a:t>
            </a:r>
            <a:r>
              <a:rPr lang="en-GB" sz="1500" dirty="0">
                <a:solidFill>
                  <a:schemeClr val="tx2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 Technologies, has a consortium of 18 partners. From first responder organisations to medical and forensic laboratories, high-tech biolabs to cutting edge technologies, underpinned by standards and policy-facing organisations, EMBRACE provides comprehensive array of crisis management, medical, scientific and technological expertise.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4E2D2-E867-9A5D-B8CB-93A7F86BEEF9}"/>
              </a:ext>
            </a:extLst>
          </p:cNvPr>
          <p:cNvSpPr txBox="1"/>
          <p:nvPr/>
        </p:nvSpPr>
        <p:spPr>
          <a:xfrm>
            <a:off x="670560" y="212267"/>
            <a:ext cx="730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Partners</a:t>
            </a:r>
            <a:endParaRPr lang="id-ID" sz="3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82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963E1-BD61-401D-C20C-E45B0EE52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F61377-B20C-49EC-0627-7863CFA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84317"/>
            <a:ext cx="10515600" cy="1007688"/>
          </a:xfrm>
        </p:spPr>
        <p:txBody>
          <a:bodyPr anchor="t"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8EA27-0641-DA52-B088-99CEEE927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6225" y="4505893"/>
            <a:ext cx="4139549" cy="68276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for your attention!</a:t>
            </a:r>
          </a:p>
        </p:txBody>
      </p:sp>
      <p:pic>
        <p:nvPicPr>
          <p:cNvPr id="7" name="Picture 6" descr="A qr code with a hexagon symbol&#10;&#10;AI-generated content may be incorrect.">
            <a:extLst>
              <a:ext uri="{FF2B5EF4-FFF2-40B4-BE49-F238E27FC236}">
                <a16:creationId xmlns:a16="http://schemas.microsoft.com/office/drawing/2014/main" id="{038ADC46-1C44-B739-8CC0-1FB98D79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088" y="3666712"/>
            <a:ext cx="2199832" cy="219983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57C493B-D888-A06E-97CC-9709C780FF05}"/>
              </a:ext>
            </a:extLst>
          </p:cNvPr>
          <p:cNvSpPr txBox="1">
            <a:spLocks/>
          </p:cNvSpPr>
          <p:nvPr/>
        </p:nvSpPr>
        <p:spPr>
          <a:xfrm>
            <a:off x="9133654" y="3429000"/>
            <a:ext cx="2536700" cy="2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Visit the EMBRACE website</a:t>
            </a:r>
          </a:p>
        </p:txBody>
      </p:sp>
    </p:spTree>
    <p:extLst>
      <p:ext uri="{BB962C8B-B14F-4D97-AF65-F5344CB8AC3E}">
        <p14:creationId xmlns:p14="http://schemas.microsoft.com/office/powerpoint/2010/main" val="24298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965F-89F1-9C96-8F6E-43ABCCC6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EMBRACE Challenge:</a:t>
            </a:r>
            <a:br>
              <a:rPr lang="en-GB" dirty="0"/>
            </a:br>
            <a:r>
              <a:rPr lang="en-GB" b="0" dirty="0">
                <a:solidFill>
                  <a:schemeClr val="bg2"/>
                </a:solidFill>
              </a:rPr>
              <a:t>Biotoxin threat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A9D4-C156-4888-6E37-571AD77D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</a:rPr>
              <a:t>Biotoxins are to be considered a very special class of threats.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</a:rPr>
              <a:t>The crisis management approach needs to be unconventional and ever evolving, developing specialised detection, protection, and response measures.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</a:rPr>
              <a:t>The EMBRACE research and innovation action investigates and validates concrete solutions of multiple nature.</a:t>
            </a:r>
            <a:endParaRPr lang="it-IT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E9B5-7720-486F-AC83-083DBD85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1" y="486282"/>
            <a:ext cx="7392839" cy="1248830"/>
          </a:xfrm>
        </p:spPr>
        <p:txBody>
          <a:bodyPr>
            <a:normAutofit fontScale="90000"/>
          </a:bodyPr>
          <a:lstStyle/>
          <a:p>
            <a:r>
              <a:rPr lang="en-GB" dirty="0"/>
              <a:t>The Objectives of EMBRACE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F6058-EA2F-8E3A-FECE-4001A6DDC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62" y="2313754"/>
            <a:ext cx="9016229" cy="400620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Strengthen European capacity </a:t>
            </a:r>
            <a:r>
              <a:rPr lang="en-GB" sz="2000" dirty="0"/>
              <a:t>for biotoxin crisis management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Increase Europe’s preparedness </a:t>
            </a:r>
            <a:r>
              <a:rPr lang="en-GB" sz="2000" dirty="0"/>
              <a:t>through science-based solutions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   that address gaps in current approaches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Develop and deploy innovative field tools </a:t>
            </a:r>
            <a:r>
              <a:rPr lang="en-GB" sz="2000" dirty="0"/>
              <a:t>–including portable diagnostics, secure sampling methods, improved PPE and novel decontaminants– for rapid response in emergencies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Enable cross-border interoperability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Establish a</a:t>
            </a:r>
            <a:r>
              <a:rPr lang="en-GB" sz="2000" dirty="0"/>
              <a:t> </a:t>
            </a:r>
            <a:r>
              <a:rPr lang="en-GB" sz="2000" b="1" dirty="0"/>
              <a:t>permanent forum </a:t>
            </a:r>
            <a:r>
              <a:rPr lang="en-GB" sz="2000" dirty="0"/>
              <a:t>to generate long-term impact and an active stakeholder community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Address biotoxin resilience needs </a:t>
            </a:r>
            <a:r>
              <a:rPr lang="en-GB" sz="2000" dirty="0"/>
              <a:t>by delivering scientific insights and technological, operational and policy support</a:t>
            </a:r>
          </a:p>
        </p:txBody>
      </p:sp>
    </p:spTree>
    <p:extLst>
      <p:ext uri="{BB962C8B-B14F-4D97-AF65-F5344CB8AC3E}">
        <p14:creationId xmlns:p14="http://schemas.microsoft.com/office/powerpoint/2010/main" val="9194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595DD-AF0D-8E9E-132E-F54C8A6E9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17A444-64C9-B7DF-C825-BA9D564F2BDC}"/>
              </a:ext>
            </a:extLst>
          </p:cNvPr>
          <p:cNvSpPr txBox="1">
            <a:spLocks/>
          </p:cNvSpPr>
          <p:nvPr/>
        </p:nvSpPr>
        <p:spPr>
          <a:xfrm>
            <a:off x="129904" y="419565"/>
            <a:ext cx="7371471" cy="1120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rgbClr val="C8523C"/>
              </a:solidFill>
              <a:latin typeface="GILROY-MEDIUM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2B0D87-04E3-7B36-23FA-9DAB4BE2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02" y="555059"/>
            <a:ext cx="7848600" cy="1248830"/>
          </a:xfrm>
        </p:spPr>
        <p:txBody>
          <a:bodyPr>
            <a:normAutofit fontScale="90000"/>
          </a:bodyPr>
          <a:lstStyle/>
          <a:p>
            <a:r>
              <a:rPr lang="en-GB" dirty="0"/>
              <a:t>The EMBRACE outcomes and its stakeholders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1F8AC6-2528-6832-83E0-EE72244E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b="1" dirty="0"/>
              <a:t>Researchers</a:t>
            </a:r>
            <a:r>
              <a:rPr lang="en-GB" sz="2400" dirty="0"/>
              <a:t>: are given access to new tools and data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Policymakers and standardisation bodies</a:t>
            </a:r>
            <a:r>
              <a:rPr lang="en-GB" sz="2400" dirty="0"/>
              <a:t>: receive evidence-based insights and suggestions for regulatory pathways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Industry</a:t>
            </a:r>
            <a:r>
              <a:rPr lang="en-GB" sz="2400" dirty="0"/>
              <a:t>: is provided new technological solutions for new products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Biotoxin incident responders</a:t>
            </a:r>
            <a:r>
              <a:rPr lang="en-GB" sz="2400" dirty="0"/>
              <a:t>: better training, equipment, and procedures for operations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Civil society and citizens</a:t>
            </a:r>
            <a:r>
              <a:rPr lang="en-GB" sz="2400" dirty="0"/>
              <a:t>: information and a Guide to facing a Biotoxin Event</a:t>
            </a:r>
          </a:p>
        </p:txBody>
      </p:sp>
    </p:spTree>
    <p:extLst>
      <p:ext uri="{BB962C8B-B14F-4D97-AF65-F5344CB8AC3E}">
        <p14:creationId xmlns:p14="http://schemas.microsoft.com/office/powerpoint/2010/main" val="13892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945C-9093-63E7-25FA-B8B3A816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BAD9F-D38E-19C5-A439-A427D71049AE}"/>
              </a:ext>
            </a:extLst>
          </p:cNvPr>
          <p:cNvSpPr txBox="1">
            <a:spLocks/>
          </p:cNvSpPr>
          <p:nvPr/>
        </p:nvSpPr>
        <p:spPr>
          <a:xfrm>
            <a:off x="129904" y="419565"/>
            <a:ext cx="7371471" cy="1120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rgbClr val="C8523C"/>
              </a:solidFill>
              <a:latin typeface="GILROY-MEDIUM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36F26A-8BD7-C0C6-E6F3-4368F863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Tangible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7D38AA-DEBE-7FD2-B76A-4870823C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4" y="1744918"/>
            <a:ext cx="9717157" cy="498159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700" b="1" dirty="0"/>
              <a:t>Biotoxin incident response requirements. </a:t>
            </a:r>
            <a:r>
              <a:rPr lang="en-GB" sz="1700" dirty="0"/>
              <a:t>Requirements for a European biotoxin incident response capacity modelling realistic scenarios and working with end users</a:t>
            </a:r>
          </a:p>
          <a:p>
            <a:pPr>
              <a:lnSpc>
                <a:spcPct val="110000"/>
              </a:lnSpc>
            </a:pPr>
            <a:r>
              <a:rPr lang="en-GB" sz="1700" b="1" dirty="0"/>
              <a:t>Rapid field diagnostics. </a:t>
            </a:r>
            <a:r>
              <a:rPr lang="en-GB" sz="1700" dirty="0"/>
              <a:t>Portable devices for rapid on-site field diagnostics and detection</a:t>
            </a:r>
          </a:p>
          <a:p>
            <a:pPr>
              <a:lnSpc>
                <a:spcPct val="110000"/>
              </a:lnSpc>
            </a:pPr>
            <a:r>
              <a:rPr lang="en-GB" sz="1700" b="1" dirty="0"/>
              <a:t>Propose regulatory and standardisation roadmaps</a:t>
            </a:r>
            <a:r>
              <a:rPr lang="en-GB" sz="1700" dirty="0"/>
              <a:t>, addressed alongside scientific and technological development, to incorporate into Europe’s disaster resilience framework</a:t>
            </a:r>
          </a:p>
          <a:p>
            <a:pPr>
              <a:lnSpc>
                <a:spcPct val="110000"/>
              </a:lnSpc>
            </a:pPr>
            <a:r>
              <a:rPr lang="en-GB" sz="1700" b="1" dirty="0"/>
              <a:t>Forensic Guidelines. </a:t>
            </a:r>
            <a:r>
              <a:rPr lang="en-GB" sz="1700" dirty="0"/>
              <a:t>Harmonised guidelines for forensic analysis of biotoxins</a:t>
            </a:r>
          </a:p>
          <a:p>
            <a:pPr>
              <a:lnSpc>
                <a:spcPct val="110000"/>
              </a:lnSpc>
            </a:pPr>
            <a:r>
              <a:rPr lang="en-GB" sz="1700" b="1" dirty="0"/>
              <a:t>Safety recommendations. </a:t>
            </a:r>
            <a:r>
              <a:rPr lang="en-GB" sz="1700" dirty="0"/>
              <a:t>Field and Lab tested specifications for new protective equipment, decontamination methods, and detection devices</a:t>
            </a:r>
          </a:p>
          <a:p>
            <a:pPr>
              <a:lnSpc>
                <a:spcPct val="110000"/>
              </a:lnSpc>
            </a:pPr>
            <a:r>
              <a:rPr lang="en-GB" sz="1700" b="1" dirty="0"/>
              <a:t>Harmonised operational approaches. </a:t>
            </a:r>
            <a:r>
              <a:rPr lang="en-GB" sz="1700" dirty="0"/>
              <a:t>Standardised approaches to promote safety and interoperability in Europe</a:t>
            </a:r>
          </a:p>
          <a:p>
            <a:pPr>
              <a:lnSpc>
                <a:spcPct val="110000"/>
              </a:lnSpc>
            </a:pPr>
            <a:r>
              <a:rPr lang="en-GB" sz="1700" b="1" dirty="0"/>
              <a:t>Europe-wide accessible expertise. </a:t>
            </a:r>
            <a:r>
              <a:rPr lang="en-GB" sz="1700" dirty="0"/>
              <a:t>A trusted, comprehensive source of advice and information on biotoxins</a:t>
            </a:r>
          </a:p>
        </p:txBody>
      </p:sp>
    </p:spTree>
    <p:extLst>
      <p:ext uri="{BB962C8B-B14F-4D97-AF65-F5344CB8AC3E}">
        <p14:creationId xmlns:p14="http://schemas.microsoft.com/office/powerpoint/2010/main" val="37129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041F1-2AB5-5A93-2434-FE95837C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F14A2-3E72-B5C8-C4FA-5997CB45560A}"/>
              </a:ext>
            </a:extLst>
          </p:cNvPr>
          <p:cNvSpPr txBox="1">
            <a:spLocks/>
          </p:cNvSpPr>
          <p:nvPr/>
        </p:nvSpPr>
        <p:spPr>
          <a:xfrm>
            <a:off x="129904" y="419565"/>
            <a:ext cx="7371471" cy="1120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rgbClr val="C8523C"/>
              </a:solidFill>
              <a:latin typeface="GILROY-MEDIUM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382CAA-7FB6-4E2C-948C-2E38C792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EMBRACE Outputs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A8C4B7-CCDF-952A-52DA-002EBC00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2000" dirty="0"/>
              <a:t>The Biotoxin Task Force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A European Enhanced response capacity: revised CONOPs, new training materials, and specifications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Secure, legally valid sampling procedures and agreed analytical procedures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Protection and decontamination: laboratory and field-tested technological solutions and measures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Portable sampling and detection: new portable devices for breath sampling, and biotoxin field detection and analytics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Biomarkers: new methods for identifying human biomarkers of biotoxin intoxication and individual differences in susceptibility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Biothreat risk tools: New tools for biothreat risk assessment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A regulatory policy and standardisation roadmap</a:t>
            </a:r>
          </a:p>
        </p:txBody>
      </p:sp>
    </p:spTree>
    <p:extLst>
      <p:ext uri="{BB962C8B-B14F-4D97-AF65-F5344CB8AC3E}">
        <p14:creationId xmlns:p14="http://schemas.microsoft.com/office/powerpoint/2010/main" val="29935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8E3F4-5EA2-3EC4-5667-7F615878E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A87ED-BDA0-41C2-F200-F70653526153}"/>
              </a:ext>
            </a:extLst>
          </p:cNvPr>
          <p:cNvSpPr txBox="1">
            <a:spLocks/>
          </p:cNvSpPr>
          <p:nvPr/>
        </p:nvSpPr>
        <p:spPr>
          <a:xfrm>
            <a:off x="129904" y="419565"/>
            <a:ext cx="7371471" cy="1120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rgbClr val="C8523C"/>
              </a:solidFill>
              <a:latin typeface="GILROY-MEDIUM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160A01-7274-4948-830D-C5FDC398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Three Trials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7B981-3F70-FA7E-7674-E14833BEE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200" dirty="0"/>
              <a:t>Tabletop trial (TTX), targeting scientific, technological and operational actions over an extended time frame, which would be difficult to manage in field trials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Field trial (FTX1), simulating a bioterrorist attack in an airport (Limoges, FR)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Field trial (FTX2), simulating a biotoxin attack in a train tunnel (Am Berg, OS) 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Trials are designed to simulate the effects of different toxins and complicating external factors</a:t>
            </a:r>
          </a:p>
        </p:txBody>
      </p:sp>
    </p:spTree>
    <p:extLst>
      <p:ext uri="{BB962C8B-B14F-4D97-AF65-F5344CB8AC3E}">
        <p14:creationId xmlns:p14="http://schemas.microsoft.com/office/powerpoint/2010/main" val="33559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5D400-EF4A-1782-F8B8-AF096AA83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50DD44-6DA0-C812-C25F-BBEDD21F787B}"/>
              </a:ext>
            </a:extLst>
          </p:cNvPr>
          <p:cNvSpPr txBox="1">
            <a:spLocks/>
          </p:cNvSpPr>
          <p:nvPr/>
        </p:nvSpPr>
        <p:spPr>
          <a:xfrm>
            <a:off x="129904" y="419565"/>
            <a:ext cx="7371471" cy="1120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rgbClr val="C8523C"/>
              </a:solidFill>
              <a:latin typeface="GILROY-MEDIUM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44EEE5-E296-DC23-C1FC-734B14E1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EMBRACE Sustainability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F39BBC-E248-AAD4-4496-E27BBE5E9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GB" dirty="0"/>
              <a:t>The Biotoxin Task Force will sustain expertise and provide guidance beyond the project, while a regulatory and standardisation roadmap will ensure integration of EMBRACE innovations into European practice. </a:t>
            </a:r>
          </a:p>
          <a:p>
            <a:pPr>
              <a:lnSpc>
                <a:spcPct val="100000"/>
              </a:lnSpc>
            </a:pPr>
            <a:r>
              <a:rPr lang="en-GB" dirty="0"/>
              <a:t>Together, these outcomes will strengthen Europe’s ability to anticipate, respond to, and recover from biotoxin incidents, reinforcing civil protection and resilience at every level.</a:t>
            </a:r>
          </a:p>
        </p:txBody>
      </p:sp>
    </p:spTree>
    <p:extLst>
      <p:ext uri="{BB962C8B-B14F-4D97-AF65-F5344CB8AC3E}">
        <p14:creationId xmlns:p14="http://schemas.microsoft.com/office/powerpoint/2010/main" val="33273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E98FC-CFE2-25C1-3E8D-DFDD6383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europe with flags&#10;&#10;Description automatically generated">
            <a:extLst>
              <a:ext uri="{FF2B5EF4-FFF2-40B4-BE49-F238E27FC236}">
                <a16:creationId xmlns:a16="http://schemas.microsoft.com/office/drawing/2014/main" id="{A52C23C2-04C4-686E-D70D-C286752B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3942" r="7197" b="2989"/>
          <a:stretch/>
        </p:blipFill>
        <p:spPr>
          <a:xfrm>
            <a:off x="2514600" y="703994"/>
            <a:ext cx="9443766" cy="5787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518E9-4041-C78E-1C0E-3434B5DF3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361" y="366959"/>
            <a:ext cx="3641306" cy="827087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Consortium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11163D-01C5-A58A-DC20-4245B92BBBCC}"/>
              </a:ext>
            </a:extLst>
          </p:cNvPr>
          <p:cNvSpPr txBox="1"/>
          <p:nvPr/>
        </p:nvSpPr>
        <p:spPr>
          <a:xfrm>
            <a:off x="311361" y="1531081"/>
            <a:ext cx="220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18 partners 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14 countries</a:t>
            </a:r>
          </a:p>
        </p:txBody>
      </p:sp>
    </p:spTree>
    <p:extLst>
      <p:ext uri="{BB962C8B-B14F-4D97-AF65-F5344CB8AC3E}">
        <p14:creationId xmlns:p14="http://schemas.microsoft.com/office/powerpoint/2010/main" val="36758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MBRACE colour palette">
      <a:dk1>
        <a:srgbClr val="000000"/>
      </a:dk1>
      <a:lt1>
        <a:srgbClr val="FFFFFF"/>
      </a:lt1>
      <a:dk2>
        <a:srgbClr val="202836"/>
      </a:dk2>
      <a:lt2>
        <a:srgbClr val="FFF5E2"/>
      </a:lt2>
      <a:accent1>
        <a:srgbClr val="C8513C"/>
      </a:accent1>
      <a:accent2>
        <a:srgbClr val="ED6B26"/>
      </a:accent2>
      <a:accent3>
        <a:srgbClr val="202836"/>
      </a:accent3>
      <a:accent4>
        <a:srgbClr val="FFF5E2"/>
      </a:accent4>
      <a:accent5>
        <a:srgbClr val="FEDA4F"/>
      </a:accent5>
      <a:accent6>
        <a:srgbClr val="C8513C"/>
      </a:accent6>
      <a:hlink>
        <a:srgbClr val="486DA8"/>
      </a:hlink>
      <a:folHlink>
        <a:srgbClr val="486DA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636</Words>
  <Application>Microsoft Macintosh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GILROY-MEDIUM</vt:lpstr>
      <vt:lpstr>Poppins</vt:lpstr>
      <vt:lpstr>Office Theme</vt:lpstr>
      <vt:lpstr>EMBRACE Project Presentation</vt:lpstr>
      <vt:lpstr>The EMBRACE Challenge: Biotoxin threat response</vt:lpstr>
      <vt:lpstr>The Objectives of EMBRACE</vt:lpstr>
      <vt:lpstr>The EMBRACE outcomes and its stakeholders</vt:lpstr>
      <vt:lpstr>Tangible Goals</vt:lpstr>
      <vt:lpstr>EMBRACE Outputs</vt:lpstr>
      <vt:lpstr>The Three Trials</vt:lpstr>
      <vt:lpstr>The EMBRACE Sustainability</vt:lpstr>
      <vt:lpstr>Consortium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BELI Aikaterini</dc:creator>
  <cp:lastModifiedBy>BELI Aikaterini</cp:lastModifiedBy>
  <cp:revision>16</cp:revision>
  <dcterms:created xsi:type="dcterms:W3CDTF">2025-10-08T08:22:24Z</dcterms:created>
  <dcterms:modified xsi:type="dcterms:W3CDTF">2026-01-26T13:55:13Z</dcterms:modified>
</cp:coreProperties>
</file>